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Google Sans Medium"/>
      <p:regular r:id="rId32"/>
      <p:bold r:id="rId33"/>
      <p:italic r:id="rId34"/>
      <p:boldItalic r:id="rId35"/>
    </p:embeddedFont>
    <p:embeddedFont>
      <p:font typeface="Open Sans SemiBold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GoogleSansMedium-bold.fntdata"/><Relationship Id="rId10" Type="http://schemas.openxmlformats.org/officeDocument/2006/relationships/slide" Target="slides/slide5.xml"/><Relationship Id="rId32" Type="http://schemas.openxmlformats.org/officeDocument/2006/relationships/font" Target="fonts/GoogleSansMedium-regular.fntdata"/><Relationship Id="rId13" Type="http://schemas.openxmlformats.org/officeDocument/2006/relationships/slide" Target="slides/slide8.xml"/><Relationship Id="rId35" Type="http://schemas.openxmlformats.org/officeDocument/2006/relationships/font" Target="fonts/GoogleSans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GoogleSansMedium-italic.fntdata"/><Relationship Id="rId15" Type="http://schemas.openxmlformats.org/officeDocument/2006/relationships/slide" Target="slides/slide10.xml"/><Relationship Id="rId37" Type="http://schemas.openxmlformats.org/officeDocument/2006/relationships/font" Target="fonts/OpenSansSemiBold-bold.fntdata"/><Relationship Id="rId14" Type="http://schemas.openxmlformats.org/officeDocument/2006/relationships/slide" Target="slides/slide9.xml"/><Relationship Id="rId36" Type="http://schemas.openxmlformats.org/officeDocument/2006/relationships/font" Target="fonts/OpenSansSemiBold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Semi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SemiBold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d1fef0813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d1fef0813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d1fef0813_1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d1fef0813_1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d1fef0813_1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d1fef0813_1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d1fef0813_1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d1fef0813_1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d1fef0813_1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d1fef0813_1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d1fef0813_1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d1fef0813_1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d1fef0813_1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d1fef0813_1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d1fef0813_1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d1fef0813_1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d1fef0813_1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d1fef0813_1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d1fef0813_1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d1fef0813_1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d1fef0813_1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d1fef0813_1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d1fef0813_1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d1fef0813_1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d1fef0813_1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d1fef0813_1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d1fef0813_1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d1fef0813_1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d1fef0813_1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d1fef0813_1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d1fef0813_1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d1fef0813_1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d1fef0813_1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d1fef0813_1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d1fef0813_1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d1fef0813_1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d1fef0813_1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d1fef0813_1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d1fef0813_1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d1fef0813_1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d1fef0813_1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d1fef0813_1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d1fef0813_1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d1fef0813_1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d1fef0813_1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d1fef0813_1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d1fef0813_1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d1fef0813_1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d1fef0813_1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d1fef0813_1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d1fef0813_1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d1fef0813_1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" name="Google Shape;4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>
  <p:cSld name="BLANK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2">
  <p:cSld name="BLANK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 2">
  <p:cSld name="BLANK_1_2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2">
  <p:cSld name="BLANK_1_2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">
  <p:cSld name="BLANK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">
  <p:cSld name="BLANK_1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BLANK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421698" y="4841325"/>
            <a:ext cx="464876" cy="15299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figma.com/proto/PQgSOiWQUk83Mwuv2DXpSN/Google-UX-Design-Zia-s-Pizza-low-fidelity-prototype?page-id=0%3A1&amp;node-id=1%3A5&amp;viewport=388%2C304%2C0.07979439198970795&amp;scaling=min-zoom" TargetMode="External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figma.com/proto/hEKNlFoKXdXmruVbHvaSmL/Google-UX-Design-Certificate-Zia-s-Pizza-high-fidelity-prototype?page-id=0%3A1&amp;node-id=1%3A4&amp;viewport=258%2C325%2C0.0847044512629509&amp;scaling=min-zoom" TargetMode="External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85F4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/>
        </p:nvSpPr>
        <p:spPr>
          <a:xfrm>
            <a:off x="517675" y="1819738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Zia’s Pizza App Design</a:t>
            </a:r>
            <a:endParaRPr sz="36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8" name="Google Shape;78;p21"/>
          <p:cNvSpPr txBox="1"/>
          <p:nvPr/>
        </p:nvSpPr>
        <p:spPr>
          <a:xfrm>
            <a:off x="517675" y="2769663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Joaquín Martinez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9" name="Google Shape;79;p21"/>
          <p:cNvCxnSpPr/>
          <p:nvPr/>
        </p:nvCxnSpPr>
        <p:spPr>
          <a:xfrm rot="10800000">
            <a:off x="517550" y="2670825"/>
            <a:ext cx="4833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9900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/>
        </p:nvSpPr>
        <p:spPr>
          <a:xfrm>
            <a:off x="3721275" y="1886850"/>
            <a:ext cx="6302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Paper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w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Usability studies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-468875" y="188685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5" name="Google Shape;165;p30"/>
          <p:cNvCxnSpPr/>
          <p:nvPr/>
        </p:nvCxnSpPr>
        <p:spPr>
          <a:xfrm>
            <a:off x="3504450" y="2038000"/>
            <a:ext cx="0" cy="1164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Paper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31"/>
          <p:cNvSpPr txBox="1"/>
          <p:nvPr/>
        </p:nvSpPr>
        <p:spPr>
          <a:xfrm>
            <a:off x="517675" y="1370150"/>
            <a:ext cx="26007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Taking the time to draft iterations of each screen of the app on paper ensured that the elements that made it to digital wireframes would be well-suited to address user pain points. For the home screen, I prioritized a </a:t>
            </a:r>
            <a:r>
              <a:rPr b="1"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quick and easy ordering process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help users save time. 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 rotWithShape="1">
          <a:blip r:embed="rId3">
            <a:alphaModFix/>
          </a:blip>
          <a:srcRect b="0" l="3577" r="0" t="0"/>
          <a:stretch/>
        </p:blipFill>
        <p:spPr>
          <a:xfrm>
            <a:off x="3241775" y="1381650"/>
            <a:ext cx="2887199" cy="218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 rotWithShape="1">
          <a:blip r:embed="rId4">
            <a:alphaModFix/>
          </a:blip>
          <a:srcRect b="0" l="3540" r="0" t="0"/>
          <a:stretch/>
        </p:blipFill>
        <p:spPr>
          <a:xfrm>
            <a:off x="6080475" y="1431938"/>
            <a:ext cx="2887199" cy="217912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/>
        </p:nvSpPr>
        <p:spPr>
          <a:xfrm>
            <a:off x="3914000" y="3549350"/>
            <a:ext cx="436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Stars were used to mark the elements of each sketch that would be used in the initial digital wireframes.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31"/>
          <p:cNvSpPr/>
          <p:nvPr/>
        </p:nvSpPr>
        <p:spPr>
          <a:xfrm>
            <a:off x="3227300" y="1370150"/>
            <a:ext cx="5740500" cy="2179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517675" y="1370150"/>
            <a:ext cx="2421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 the initial design phase continued, I made sure to base screen designs on feedback and findings from  the user research.</a:t>
            </a:r>
            <a:endParaRPr/>
          </a:p>
        </p:txBody>
      </p:sp>
      <p:sp>
        <p:nvSpPr>
          <p:cNvPr id="182" name="Google Shape;182;p32"/>
          <p:cNvSpPr txBox="1"/>
          <p:nvPr/>
        </p:nvSpPr>
        <p:spPr>
          <a:xfrm>
            <a:off x="3698875" y="1766075"/>
            <a:ext cx="11004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button at the top of the home screen </a:t>
            </a: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makes</a:t>
            </a: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it fast and easy for users to order.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32"/>
          <p:cNvSpPr txBox="1"/>
          <p:nvPr/>
        </p:nvSpPr>
        <p:spPr>
          <a:xfrm>
            <a:off x="7913150" y="3109900"/>
            <a:ext cx="111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button provides an easy option for users to make their own pizza.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87" y="435337"/>
            <a:ext cx="2104450" cy="4272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2"/>
          <p:cNvCxnSpPr/>
          <p:nvPr/>
        </p:nvCxnSpPr>
        <p:spPr>
          <a:xfrm rot="10800000">
            <a:off x="7371038" y="3988475"/>
            <a:ext cx="542100" cy="0"/>
          </a:xfrm>
          <a:prstGeom prst="straightConnector1">
            <a:avLst/>
          </a:prstGeom>
          <a:noFill/>
          <a:ln cap="flat" cmpd="sng" w="19050">
            <a:solidFill>
              <a:srgbClr val="F2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4679925" y="1934725"/>
            <a:ext cx="586800" cy="0"/>
          </a:xfrm>
          <a:prstGeom prst="straightConnector1">
            <a:avLst/>
          </a:prstGeom>
          <a:noFill/>
          <a:ln cap="flat" cmpd="sng" w="19050">
            <a:solidFill>
              <a:srgbClr val="F2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287" y="386700"/>
            <a:ext cx="2185049" cy="437009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517675" y="1370150"/>
            <a:ext cx="2421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Easy navigation was a key user need to address in the designs in addition to equipping the app to work with assistive technologies.</a:t>
            </a:r>
            <a:endParaRPr/>
          </a:p>
        </p:txBody>
      </p:sp>
      <p:sp>
        <p:nvSpPr>
          <p:cNvPr id="194" name="Google Shape;194;p33"/>
          <p:cNvSpPr txBox="1"/>
          <p:nvPr/>
        </p:nvSpPr>
        <p:spPr>
          <a:xfrm>
            <a:off x="3642425" y="717800"/>
            <a:ext cx="11004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Easy access to navigation that’s screen reader friendly.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5" name="Google Shape;195;p33"/>
          <p:cNvCxnSpPr/>
          <p:nvPr/>
        </p:nvCxnSpPr>
        <p:spPr>
          <a:xfrm>
            <a:off x="4630675" y="890925"/>
            <a:ext cx="586800" cy="0"/>
          </a:xfrm>
          <a:prstGeom prst="straightConnector1">
            <a:avLst/>
          </a:prstGeom>
          <a:noFill/>
          <a:ln cap="flat" cmpd="sng" w="19050">
            <a:solidFill>
              <a:srgbClr val="F2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32875" y="1336600"/>
            <a:ext cx="2915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Using the completed set of digital wireframes, I created a low-fidelity prototype. The primary user flow I connected was building and ordering a pizza, so the prototype could be used in a usability study.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View the Zia's Pizza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low-fidelity prototype</a:t>
            </a:r>
            <a:endParaRPr u="sng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750" y="1336599"/>
            <a:ext cx="5024351" cy="23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study: findings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532875" y="1050575"/>
            <a:ext cx="7873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conducted two rounds of usability studies. Findings from the first study helped guide the designs from wireframes to mockups. The second study used a high-fidelity prototype and revealed what aspects of the mockups needed refining.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35"/>
          <p:cNvSpPr/>
          <p:nvPr/>
        </p:nvSpPr>
        <p:spPr>
          <a:xfrm>
            <a:off x="517675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5"/>
          <p:cNvSpPr txBox="1"/>
          <p:nvPr/>
        </p:nvSpPr>
        <p:spPr>
          <a:xfrm>
            <a:off x="1024300" y="2568500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to order pizza quickly</a:t>
            </a:r>
            <a:endParaRPr/>
          </a:p>
        </p:txBody>
      </p:sp>
      <p:sp>
        <p:nvSpPr>
          <p:cNvPr id="211" name="Google Shape;211;p35"/>
          <p:cNvSpPr/>
          <p:nvPr/>
        </p:nvSpPr>
        <p:spPr>
          <a:xfrm>
            <a:off x="711325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1024300" y="3105775"/>
            <a:ext cx="3336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more customization options</a:t>
            </a:r>
            <a:endParaRPr/>
          </a:p>
        </p:txBody>
      </p:sp>
      <p:sp>
        <p:nvSpPr>
          <p:cNvPr id="213" name="Google Shape;213;p35"/>
          <p:cNvSpPr/>
          <p:nvPr/>
        </p:nvSpPr>
        <p:spPr>
          <a:xfrm>
            <a:off x="711325" y="329237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1033263" y="3890850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a delivery option</a:t>
            </a:r>
            <a:endParaRPr/>
          </a:p>
        </p:txBody>
      </p:sp>
      <p:sp>
        <p:nvSpPr>
          <p:cNvPr id="215" name="Google Shape;215;p35"/>
          <p:cNvSpPr/>
          <p:nvPr/>
        </p:nvSpPr>
        <p:spPr>
          <a:xfrm>
            <a:off x="720288" y="395354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456675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1 findings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4477900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4984525" y="2568500"/>
            <a:ext cx="3336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checkout process has too many unnecessary steps</a:t>
            </a:r>
            <a:endParaRPr/>
          </a:p>
        </p:txBody>
      </p:sp>
      <p:sp>
        <p:nvSpPr>
          <p:cNvPr id="219" name="Google Shape;219;p35"/>
          <p:cNvSpPr/>
          <p:nvPr/>
        </p:nvSpPr>
        <p:spPr>
          <a:xfrm>
            <a:off x="4671550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4984525" y="3198325"/>
            <a:ext cx="3336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“Build your own” functionality is confusing</a:t>
            </a:r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4671550" y="326102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4416900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2 findings</a:t>
            </a:r>
            <a:endParaRPr b="1">
              <a:solidFill>
                <a:srgbClr val="F299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A853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/>
        </p:nvSpPr>
        <p:spPr>
          <a:xfrm>
            <a:off x="3721275" y="2048400"/>
            <a:ext cx="399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Accessibility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-468875" y="20484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Refining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9" name="Google Shape;229;p36"/>
          <p:cNvCxnSpPr/>
          <p:nvPr/>
        </p:nvCxnSpPr>
        <p:spPr>
          <a:xfrm>
            <a:off x="3656850" y="2218225"/>
            <a:ext cx="0" cy="804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517675" y="1141550"/>
            <a:ext cx="2469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Early designs allowed for some customization,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but after the usability studies, I added additional options to </a:t>
            </a:r>
            <a:r>
              <a:rPr b="1"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choose pizza crust and sauce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I also revised the design so users see </a:t>
            </a:r>
            <a:r>
              <a:rPr b="1"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all the customization options 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when they first land on the screen.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37"/>
          <p:cNvCxnSpPr/>
          <p:nvPr/>
        </p:nvCxnSpPr>
        <p:spPr>
          <a:xfrm>
            <a:off x="5728438" y="3024800"/>
            <a:ext cx="812400" cy="0"/>
          </a:xfrm>
          <a:prstGeom prst="straightConnector1">
            <a:avLst/>
          </a:prstGeom>
          <a:noFill/>
          <a:ln cap="flat" cmpd="sng" w="19050">
            <a:solidFill>
              <a:srgbClr val="34A85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37"/>
          <p:cNvSpPr txBox="1"/>
          <p:nvPr/>
        </p:nvSpPr>
        <p:spPr>
          <a:xfrm>
            <a:off x="3622138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Before usability studies</a:t>
            </a:r>
            <a:endParaRPr sz="120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632977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After usability studies</a:t>
            </a:r>
            <a:endParaRPr sz="120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375" y="1190350"/>
            <a:ext cx="1717374" cy="3481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 rotWithShape="1">
          <a:blip r:embed="rId4">
            <a:alphaModFix/>
          </a:blip>
          <a:srcRect b="1816" l="0" r="0" t="0"/>
          <a:stretch/>
        </p:blipFill>
        <p:spPr>
          <a:xfrm>
            <a:off x="6610525" y="1190350"/>
            <a:ext cx="1792300" cy="3478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38"/>
          <p:cNvSpPr txBox="1"/>
          <p:nvPr/>
        </p:nvSpPr>
        <p:spPr>
          <a:xfrm>
            <a:off x="517675" y="1141550"/>
            <a:ext cx="24213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second usability study revealed frustration with the checkout flow. to streamline this flow, I consolidated the “Current order” and “Checkout screens” to </a:t>
            </a:r>
            <a:r>
              <a:rPr b="1"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one “Order summary” screen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also added the </a:t>
            </a:r>
            <a:r>
              <a:rPr b="1"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pickup or delivery option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this screen.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8"/>
          <p:cNvSpPr txBox="1"/>
          <p:nvPr/>
        </p:nvSpPr>
        <p:spPr>
          <a:xfrm>
            <a:off x="3545938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Before usability study 2</a:t>
            </a:r>
            <a:endParaRPr sz="120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After usability study 2</a:t>
            </a:r>
            <a:endParaRPr sz="120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375" y="1205000"/>
            <a:ext cx="1715950" cy="34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5538" y="1246497"/>
            <a:ext cx="1397300" cy="280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838" y="1252714"/>
            <a:ext cx="1397300" cy="2790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38"/>
          <p:cNvCxnSpPr/>
          <p:nvPr/>
        </p:nvCxnSpPr>
        <p:spPr>
          <a:xfrm>
            <a:off x="6213550" y="2757600"/>
            <a:ext cx="560400" cy="0"/>
          </a:xfrm>
          <a:prstGeom prst="straightConnector1">
            <a:avLst/>
          </a:prstGeom>
          <a:noFill/>
          <a:ln cap="flat" cmpd="sng" w="19050">
            <a:solidFill>
              <a:srgbClr val="34A85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Key 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75" y="1181150"/>
            <a:ext cx="1757793" cy="353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0100" y="1161688"/>
            <a:ext cx="1757799" cy="354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8725" y="1161725"/>
            <a:ext cx="1757800" cy="354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7350" y="1181162"/>
            <a:ext cx="1757799" cy="3536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1050" y="1047263"/>
            <a:ext cx="1867675" cy="36655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"/>
          <p:cNvSpPr txBox="1"/>
          <p:nvPr/>
        </p:nvSpPr>
        <p:spPr>
          <a:xfrm>
            <a:off x="1231075" y="1299400"/>
            <a:ext cx="40860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product: 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Zia’s Pizza is a regional pizza maker located in the suburbs of a metropolitan area. Zia’s Pizza strives to deliver healthy, specialty pizzas and side dishes. They offer a wide spectrum of competitive pricing. Zia’s Pizza targets customers like commuters and workers who lack the time or ability to prepare a family dinner. </a:t>
            </a:r>
            <a:endParaRPr b="1" sz="120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22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22"/>
          <p:cNvSpPr/>
          <p:nvPr/>
        </p:nvSpPr>
        <p:spPr>
          <a:xfrm>
            <a:off x="517675" y="12994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2"/>
          <p:cNvSpPr txBox="1"/>
          <p:nvPr/>
        </p:nvSpPr>
        <p:spPr>
          <a:xfrm>
            <a:off x="1231075" y="386775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Project duration: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October 2020 to February 2021.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22"/>
          <p:cNvSpPr/>
          <p:nvPr/>
        </p:nvSpPr>
        <p:spPr>
          <a:xfrm>
            <a:off x="517675" y="386775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2"/>
          <p:cNvSpPr/>
          <p:nvPr/>
        </p:nvSpPr>
        <p:spPr>
          <a:xfrm>
            <a:off x="643388" y="3994001"/>
            <a:ext cx="261874" cy="260801"/>
          </a:xfrm>
          <a:custGeom>
            <a:rect b="b" l="l" r="r" t="t"/>
            <a:pathLst>
              <a:path extrusionOk="0" h="1045" w="1048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2"/>
          <p:cNvSpPr/>
          <p:nvPr/>
        </p:nvSpPr>
        <p:spPr>
          <a:xfrm>
            <a:off x="610514" y="1447462"/>
            <a:ext cx="327623" cy="217176"/>
          </a:xfrm>
          <a:custGeom>
            <a:rect b="b" l="l" r="r" t="t"/>
            <a:pathLst>
              <a:path extrusionOk="0" h="765" w="1149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1450" y="785837"/>
            <a:ext cx="1867675" cy="368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532875" y="1184200"/>
            <a:ext cx="22242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final high-fidelity prototype presented cleaner user flows for building a pizza and checkout. It also met user needs for a pickup or delivery option as well as more customization.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View the Zia’s Pizza 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high-fidelity prototype</a:t>
            </a:r>
            <a:endParaRPr u="sng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075" y="1451837"/>
            <a:ext cx="5577352" cy="223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Accessibility considerations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41"/>
          <p:cNvSpPr/>
          <p:nvPr/>
        </p:nvSpPr>
        <p:spPr>
          <a:xfrm>
            <a:off x="5176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1"/>
          <p:cNvSpPr txBox="1"/>
          <p:nvPr/>
        </p:nvSpPr>
        <p:spPr>
          <a:xfrm>
            <a:off x="711325" y="2070200"/>
            <a:ext cx="2049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Provided access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 users who are vision impaired through adding alt text to images for screen readers.</a:t>
            </a:r>
            <a:endParaRPr/>
          </a:p>
        </p:txBody>
      </p:sp>
      <p:sp>
        <p:nvSpPr>
          <p:cNvPr id="276" name="Google Shape;276;p41"/>
          <p:cNvSpPr/>
          <p:nvPr/>
        </p:nvSpPr>
        <p:spPr>
          <a:xfrm>
            <a:off x="31752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1"/>
          <p:cNvSpPr txBox="1"/>
          <p:nvPr/>
        </p:nvSpPr>
        <p:spPr>
          <a:xfrm>
            <a:off x="3368925" y="2070200"/>
            <a:ext cx="2049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 icons to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 make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navigation easier.</a:t>
            </a: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58328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1"/>
          <p:cNvSpPr txBox="1"/>
          <p:nvPr/>
        </p:nvSpPr>
        <p:spPr>
          <a:xfrm>
            <a:off x="6026525" y="2070200"/>
            <a:ext cx="2049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 detailed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imagery for pizzas and toppings to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 all users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better understand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designs.</a:t>
            </a:r>
            <a:endParaRPr/>
          </a:p>
        </p:txBody>
      </p:sp>
      <p:sp>
        <p:nvSpPr>
          <p:cNvPr id="280" name="Google Shape;280;p41"/>
          <p:cNvSpPr/>
          <p:nvPr/>
        </p:nvSpPr>
        <p:spPr>
          <a:xfrm>
            <a:off x="14791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1" name="Google Shape;281;p41"/>
          <p:cNvSpPr/>
          <p:nvPr/>
        </p:nvSpPr>
        <p:spPr>
          <a:xfrm>
            <a:off x="41367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2" name="Google Shape;282;p41"/>
          <p:cNvSpPr/>
          <p:nvPr/>
        </p:nvSpPr>
        <p:spPr>
          <a:xfrm>
            <a:off x="67943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6368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-468875" y="22101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Going forward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9" name="Google Shape;289;p42"/>
          <p:cNvCxnSpPr/>
          <p:nvPr/>
        </p:nvCxnSpPr>
        <p:spPr>
          <a:xfrm>
            <a:off x="3504450" y="2343000"/>
            <a:ext cx="17100" cy="513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43"/>
          <p:cNvSpPr txBox="1"/>
          <p:nvPr/>
        </p:nvSpPr>
        <p:spPr>
          <a:xfrm>
            <a:off x="539600" y="2237975"/>
            <a:ext cx="34461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Impact: 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app makes users feel like Zia’s Pizza really </a:t>
            </a: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thinks about </a:t>
            </a: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how to meet their needs. 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One quote from peer feedback: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“The app made it so easy and fun to build my own pizza! I would definitely use this app as a go-to for a delicious, fast, and even healthy meal.”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 sz="120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3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3"/>
          <p:cNvSpPr txBox="1"/>
          <p:nvPr/>
        </p:nvSpPr>
        <p:spPr>
          <a:xfrm>
            <a:off x="4648200" y="2237975"/>
            <a:ext cx="3446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I learned: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While designing the Zia’s Pizza app, I learned that the first ideas for the app are only the beginning of the process. Usability studies and peer feedback influenced each iteration of the app’s designs.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46482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3"/>
          <p:cNvSpPr/>
          <p:nvPr/>
        </p:nvSpPr>
        <p:spPr>
          <a:xfrm>
            <a:off x="679050" y="1660250"/>
            <a:ext cx="234394" cy="260801"/>
          </a:xfrm>
          <a:custGeom>
            <a:rect b="b" l="l" r="r" t="t"/>
            <a:pathLst>
              <a:path extrusionOk="0" h="1045" w="941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43"/>
          <p:cNvGrpSpPr/>
          <p:nvPr/>
        </p:nvGrpSpPr>
        <p:grpSpPr>
          <a:xfrm>
            <a:off x="4758078" y="1676963"/>
            <a:ext cx="293543" cy="227362"/>
            <a:chOff x="420350" y="238125"/>
            <a:chExt cx="6779275" cy="5238750"/>
          </a:xfrm>
        </p:grpSpPr>
        <p:sp>
          <p:nvSpPr>
            <p:cNvPr id="301" name="Google Shape;301;p43"/>
            <p:cNvSpPr/>
            <p:nvPr/>
          </p:nvSpPr>
          <p:spPr>
            <a:xfrm>
              <a:off x="420350" y="238125"/>
              <a:ext cx="6779275" cy="5238750"/>
            </a:xfrm>
            <a:custGeom>
              <a:rect b="b" l="l" r="r" t="t"/>
              <a:pathLst>
                <a:path extrusionOk="0" h="209550" w="271171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3"/>
            <p:cNvSpPr/>
            <p:nvPr/>
          </p:nvSpPr>
          <p:spPr>
            <a:xfrm>
              <a:off x="4118525" y="1625500"/>
              <a:ext cx="2157675" cy="765850"/>
            </a:xfrm>
            <a:custGeom>
              <a:rect b="b" l="l" r="r" t="t"/>
              <a:pathLst>
                <a:path extrusionOk="0" h="30634" w="86307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3"/>
            <p:cNvSpPr/>
            <p:nvPr/>
          </p:nvSpPr>
          <p:spPr>
            <a:xfrm>
              <a:off x="4118525" y="2444600"/>
              <a:ext cx="2157675" cy="768075"/>
            </a:xfrm>
            <a:custGeom>
              <a:rect b="b" l="l" r="r" t="t"/>
              <a:pathLst>
                <a:path extrusionOk="0" h="30723" w="86307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3"/>
            <p:cNvSpPr/>
            <p:nvPr/>
          </p:nvSpPr>
          <p:spPr>
            <a:xfrm>
              <a:off x="4118525" y="3268150"/>
              <a:ext cx="2157675" cy="765850"/>
            </a:xfrm>
            <a:custGeom>
              <a:rect b="b" l="l" r="r" t="t"/>
              <a:pathLst>
                <a:path extrusionOk="0" h="30634" w="86307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44"/>
          <p:cNvSpPr/>
          <p:nvPr/>
        </p:nvSpPr>
        <p:spPr>
          <a:xfrm>
            <a:off x="1635838" y="1611275"/>
            <a:ext cx="2845500" cy="26130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4"/>
          <p:cNvSpPr txBox="1"/>
          <p:nvPr/>
        </p:nvSpPr>
        <p:spPr>
          <a:xfrm>
            <a:off x="1820650" y="2056750"/>
            <a:ext cx="24759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 another round of usability studies to validate whether the pain points users experienced have been effectively addressed.</a:t>
            </a:r>
            <a:endParaRPr/>
          </a:p>
        </p:txBody>
      </p:sp>
      <p:sp>
        <p:nvSpPr>
          <p:cNvPr id="312" name="Google Shape;312;p44"/>
          <p:cNvSpPr/>
          <p:nvPr/>
        </p:nvSpPr>
        <p:spPr>
          <a:xfrm>
            <a:off x="4662663" y="1611275"/>
            <a:ext cx="2845500" cy="26130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4"/>
          <p:cNvSpPr txBox="1"/>
          <p:nvPr/>
        </p:nvSpPr>
        <p:spPr>
          <a:xfrm>
            <a:off x="4867263" y="2056750"/>
            <a:ext cx="24363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 more user research to determine any new areas of 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need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</p:txBody>
      </p:sp>
      <p:sp>
        <p:nvSpPr>
          <p:cNvPr id="314" name="Google Shape;314;p44"/>
          <p:cNvSpPr/>
          <p:nvPr/>
        </p:nvSpPr>
        <p:spPr>
          <a:xfrm>
            <a:off x="2801950" y="1354908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5" name="Google Shape;315;p44"/>
          <p:cNvSpPr/>
          <p:nvPr/>
        </p:nvSpPr>
        <p:spPr>
          <a:xfrm>
            <a:off x="5828775" y="1354908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Let’s connect!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45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5"/>
          <p:cNvSpPr txBox="1"/>
          <p:nvPr/>
        </p:nvSpPr>
        <p:spPr>
          <a:xfrm>
            <a:off x="919075" y="2461800"/>
            <a:ext cx="71361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Thank you for your time reviewing my work on the Zia’s Pizza app! If you’d like to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see more or get in touch, my contact information is provided below.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Email: </a:t>
            </a:r>
            <a:r>
              <a:rPr lang="en" u="sng">
                <a:solidFill>
                  <a:srgbClr val="4285F4"/>
                </a:solidFill>
                <a:latin typeface="Open Sans"/>
                <a:ea typeface="Open Sans"/>
                <a:cs typeface="Open Sans"/>
                <a:sym typeface="Open Sans"/>
              </a:rPr>
              <a:t>jmartinez@email.com</a:t>
            </a:r>
            <a:endParaRPr u="sng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Website:</a:t>
            </a: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u="sng">
                <a:solidFill>
                  <a:srgbClr val="4285F4"/>
                </a:solidFill>
                <a:latin typeface="Open Sans"/>
                <a:ea typeface="Open Sans"/>
                <a:cs typeface="Open Sans"/>
                <a:sym typeface="Open Sans"/>
              </a:rPr>
              <a:t>jmartinezdesign.uxportfolio.com</a:t>
            </a:r>
            <a:endParaRPr u="sng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45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5"/>
          <p:cNvSpPr/>
          <p:nvPr/>
        </p:nvSpPr>
        <p:spPr>
          <a:xfrm>
            <a:off x="4361825" y="1734124"/>
            <a:ext cx="250599" cy="249449"/>
          </a:xfrm>
          <a:custGeom>
            <a:rect b="b" l="l" r="r" t="t"/>
            <a:pathLst>
              <a:path extrusionOk="0" h="962" w="964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85F4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/>
        </p:nvSpPr>
        <p:spPr>
          <a:xfrm>
            <a:off x="2106450" y="2202300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/>
        </p:nvSpPr>
        <p:spPr>
          <a:xfrm>
            <a:off x="517675" y="2237975"/>
            <a:ext cx="3446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problem: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Busy workers and commuters lack the time necessary to prepare a meal.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23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23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3"/>
          <p:cNvSpPr txBox="1"/>
          <p:nvPr/>
        </p:nvSpPr>
        <p:spPr>
          <a:xfrm>
            <a:off x="4800600" y="2237975"/>
            <a:ext cx="3274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goal: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 an app for Zia’s Pizza that allows users to easily order and pick up fresh, healthy dishes.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23"/>
          <p:cNvSpPr/>
          <p:nvPr/>
        </p:nvSpPr>
        <p:spPr>
          <a:xfrm>
            <a:off x="48006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3"/>
          <p:cNvSpPr/>
          <p:nvPr/>
        </p:nvSpPr>
        <p:spPr>
          <a:xfrm>
            <a:off x="4912813" y="1653525"/>
            <a:ext cx="288875" cy="274249"/>
          </a:xfrm>
          <a:custGeom>
            <a:rect b="b" l="l" r="r" t="t"/>
            <a:pathLst>
              <a:path extrusionOk="0" h="993" w="1045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640475" y="1656801"/>
            <a:ext cx="267700" cy="267700"/>
          </a:xfrm>
          <a:custGeom>
            <a:rect b="b" l="l" r="r" t="t"/>
            <a:pathLst>
              <a:path extrusionOk="0" h="209550" w="20955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/>
        </p:nvSpPr>
        <p:spPr>
          <a:xfrm>
            <a:off x="517675" y="2237975"/>
            <a:ext cx="3446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My role: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UX designer designing an app for Zia’s Pizza from conception to delivery.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24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24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4"/>
          <p:cNvSpPr txBox="1"/>
          <p:nvPr/>
        </p:nvSpPr>
        <p:spPr>
          <a:xfrm>
            <a:off x="4800600" y="2237975"/>
            <a:ext cx="34461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Responsibilities</a:t>
            </a:r>
            <a:r>
              <a:rPr lang="en">
                <a:solidFill>
                  <a:srgbClr val="1967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Conducting interviews, paper and digital </a:t>
            </a: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wireframing, low and high-fidelity prototyping, conducting usability studies, accounting for accessibility, and iterating</a:t>
            </a: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on designs.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24"/>
          <p:cNvSpPr/>
          <p:nvPr/>
        </p:nvSpPr>
        <p:spPr>
          <a:xfrm>
            <a:off x="48006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4"/>
          <p:cNvSpPr/>
          <p:nvPr/>
        </p:nvSpPr>
        <p:spPr>
          <a:xfrm>
            <a:off x="645441" y="1662440"/>
            <a:ext cx="257757" cy="256421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4914287" y="1710781"/>
            <a:ext cx="285935" cy="159748"/>
          </a:xfrm>
          <a:custGeom>
            <a:rect b="b" l="l" r="r" t="t"/>
            <a:pathLst>
              <a:path extrusionOk="0" h="526" w="941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4335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/>
        </p:nvSpPr>
        <p:spPr>
          <a:xfrm>
            <a:off x="-460025" y="188685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user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25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research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statements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journey maps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1" name="Google Shape;121;p25"/>
          <p:cNvCxnSpPr/>
          <p:nvPr/>
        </p:nvCxnSpPr>
        <p:spPr>
          <a:xfrm>
            <a:off x="3504450" y="1982525"/>
            <a:ext cx="0" cy="1192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/>
          <p:nvPr/>
        </p:nvSpPr>
        <p:spPr>
          <a:xfrm>
            <a:off x="517675" y="1679626"/>
            <a:ext cx="7938900" cy="284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6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summary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26"/>
          <p:cNvSpPr txBox="1"/>
          <p:nvPr/>
        </p:nvSpPr>
        <p:spPr>
          <a:xfrm>
            <a:off x="795175" y="2080800"/>
            <a:ext cx="7383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conducted interviews and created empathy maps to understand the </a:t>
            </a: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</a:t>
            </a: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I’m 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designing for and their needs. A primary user group identified through research 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was working adults who don’t have time to cook meals. 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user group confirmed initial assumptions about Zia’s Pizza customers, but research 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also revealed that time was not the only factor limiting users from cooking at home. 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Other user problems included obligations, interests, or challenges that make it 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difficult to get groceries for cooking or go to restaurants in-person. </a:t>
            </a:r>
            <a:endParaRPr b="1" sz="120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4230475" y="1449812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4373201" y="1592526"/>
            <a:ext cx="227849" cy="227849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pain points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7"/>
          <p:cNvSpPr txBox="1"/>
          <p:nvPr/>
        </p:nvSpPr>
        <p:spPr>
          <a:xfrm>
            <a:off x="746163" y="2309850"/>
            <a:ext cx="187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Time</a:t>
            </a:r>
            <a:endParaRPr sz="160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7" name="Google Shape;137;p27"/>
          <p:cNvSpPr txBox="1"/>
          <p:nvPr/>
        </p:nvSpPr>
        <p:spPr>
          <a:xfrm>
            <a:off x="746175" y="2823475"/>
            <a:ext cx="1872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Working adults are too busy to spend time on meal prep</a:t>
            </a:r>
            <a:endParaRPr/>
          </a:p>
        </p:txBody>
      </p:sp>
      <p:sp>
        <p:nvSpPr>
          <p:cNvPr id="138" name="Google Shape;138;p27"/>
          <p:cNvSpPr txBox="1"/>
          <p:nvPr/>
        </p:nvSpPr>
        <p:spPr>
          <a:xfrm>
            <a:off x="3563550" y="2309850"/>
            <a:ext cx="187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Accessibility</a:t>
            </a:r>
            <a:endParaRPr sz="160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9" name="Google Shape;139;p27"/>
          <p:cNvSpPr txBox="1"/>
          <p:nvPr/>
        </p:nvSpPr>
        <p:spPr>
          <a:xfrm>
            <a:off x="3265800" y="2823475"/>
            <a:ext cx="2468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Platforms for ordering food are not equipped with assistive technologies</a:t>
            </a:r>
            <a:endParaRPr/>
          </a:p>
        </p:txBody>
      </p:sp>
      <p:sp>
        <p:nvSpPr>
          <p:cNvPr id="140" name="Google Shape;140;p27"/>
          <p:cNvSpPr txBox="1"/>
          <p:nvPr/>
        </p:nvSpPr>
        <p:spPr>
          <a:xfrm>
            <a:off x="6453075" y="2309850"/>
            <a:ext cx="187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IA</a:t>
            </a:r>
            <a:endParaRPr sz="160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6380925" y="2823475"/>
            <a:ext cx="20169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Text-heavy menus in apps are often difficult to read and order from</a:t>
            </a:r>
            <a:endParaRPr/>
          </a:p>
        </p:txBody>
      </p:sp>
      <p:sp>
        <p:nvSpPr>
          <p:cNvPr id="142" name="Google Shape;142;p27"/>
          <p:cNvSpPr/>
          <p:nvPr/>
        </p:nvSpPr>
        <p:spPr>
          <a:xfrm>
            <a:off x="1353675" y="1749246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4243200" y="17140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7132725" y="1749246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b="1"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Ying</a:t>
            </a:r>
            <a:endParaRPr b="1"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517675" y="1369600"/>
            <a:ext cx="2451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Problem statement:</a:t>
            </a:r>
            <a:endParaRPr>
              <a:solidFill>
                <a:srgbClr val="EA433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Ying is a busy working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adult who needs easy access to healthy food ordering options because they have no time to cook dinner for themself.</a:t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b="1474" l="794" r="1127" t="1522"/>
          <a:stretch/>
        </p:blipFill>
        <p:spPr>
          <a:xfrm>
            <a:off x="3268900" y="1415350"/>
            <a:ext cx="5440077" cy="2913676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journey map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517675" y="1370150"/>
            <a:ext cx="2421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Mapping Ying’s user journey revealed how helpful it would be for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to have access to a dedicated Zia’s Pizza app.</a:t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675" y="1370150"/>
            <a:ext cx="5823549" cy="316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